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64C08"/>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4" d="100"/>
          <a:sy n="74" d="100"/>
        </p:scale>
        <p:origin x="-492"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B55674C2-C4B3-4D0E-9BAA-6BE62482994F}" type="datetimeFigureOut">
              <a:rPr lang="en-US" smtClean="0"/>
              <a:pPr/>
              <a:t>3/23/2010</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E2B09803-9EF2-4BFA-A53F-9C917F26D930}"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55674C2-C4B3-4D0E-9BAA-6BE62482994F}" type="datetimeFigureOut">
              <a:rPr lang="en-US" smtClean="0"/>
              <a:pPr/>
              <a:t>3/23/2010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B09803-9EF2-4BFA-A53F-9C917F26D93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55674C2-C4B3-4D0E-9BAA-6BE62482994F}" type="datetimeFigureOut">
              <a:rPr lang="en-US" smtClean="0"/>
              <a:pPr/>
              <a:t>3/23/2010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B09803-9EF2-4BFA-A53F-9C917F26D93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B55674C2-C4B3-4D0E-9BAA-6BE62482994F}" type="datetimeFigureOut">
              <a:rPr lang="en-US" smtClean="0"/>
              <a:pPr/>
              <a:t>3/23/2010</a:t>
            </a:fld>
            <a:endParaRPr lang="en-US"/>
          </a:p>
        </p:txBody>
      </p:sp>
      <p:sp>
        <p:nvSpPr>
          <p:cNvPr id="9" name="Slide Number Placeholder 8"/>
          <p:cNvSpPr>
            <a:spLocks noGrp="1"/>
          </p:cNvSpPr>
          <p:nvPr>
            <p:ph type="sldNum" sz="quarter" idx="15"/>
          </p:nvPr>
        </p:nvSpPr>
        <p:spPr/>
        <p:txBody>
          <a:bodyPr rtlCol="0"/>
          <a:lstStyle/>
          <a:p>
            <a:fld id="{E2B09803-9EF2-4BFA-A53F-9C917F26D930}" type="slidenum">
              <a:rPr lang="en-US" smtClean="0"/>
              <a:pPr/>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B55674C2-C4B3-4D0E-9BAA-6BE62482994F}" type="datetimeFigureOut">
              <a:rPr lang="en-US" smtClean="0"/>
              <a:pPr/>
              <a:t>3/23/2010</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E2B09803-9EF2-4BFA-A53F-9C917F26D930}"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B55674C2-C4B3-4D0E-9BAA-6BE62482994F}" type="datetimeFigureOut">
              <a:rPr lang="en-US" smtClean="0"/>
              <a:pPr/>
              <a:t>3/23/2010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2B09803-9EF2-4BFA-A53F-9C917F26D930}" type="slidenum">
              <a:rPr lang="en-US" smtClean="0"/>
              <a:pPr/>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B55674C2-C4B3-4D0E-9BAA-6BE62482994F}" type="datetimeFigureOut">
              <a:rPr lang="en-US" smtClean="0"/>
              <a:pPr/>
              <a:t>3/23/2010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2B09803-9EF2-4BFA-A53F-9C917F26D930}" type="slidenum">
              <a:rPr lang="en-US" smtClean="0"/>
              <a:pPr/>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B55674C2-C4B3-4D0E-9BAA-6BE62482994F}" type="datetimeFigureOut">
              <a:rPr lang="en-US" smtClean="0"/>
              <a:pPr/>
              <a:t>3/23/2010</a:t>
            </a:fld>
            <a:endParaRPr lang="en-US"/>
          </a:p>
        </p:txBody>
      </p:sp>
      <p:sp>
        <p:nvSpPr>
          <p:cNvPr id="7" name="Slide Number Placeholder 6"/>
          <p:cNvSpPr>
            <a:spLocks noGrp="1"/>
          </p:cNvSpPr>
          <p:nvPr>
            <p:ph type="sldNum" sz="quarter" idx="11"/>
          </p:nvPr>
        </p:nvSpPr>
        <p:spPr/>
        <p:txBody>
          <a:bodyPr rtlCol="0"/>
          <a:lstStyle/>
          <a:p>
            <a:fld id="{E2B09803-9EF2-4BFA-A53F-9C917F26D930}" type="slidenum">
              <a:rPr lang="en-US" smtClean="0"/>
              <a:pPr/>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55674C2-C4B3-4D0E-9BAA-6BE62482994F}" type="datetimeFigureOut">
              <a:rPr lang="en-US" smtClean="0"/>
              <a:pPr/>
              <a:t>3/23/2010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2B09803-9EF2-4BFA-A53F-9C917F26D93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B55674C2-C4B3-4D0E-9BAA-6BE62482994F}" type="datetimeFigureOut">
              <a:rPr lang="en-US" smtClean="0"/>
              <a:pPr/>
              <a:t>3/23/2010</a:t>
            </a:fld>
            <a:endParaRPr lang="en-US"/>
          </a:p>
        </p:txBody>
      </p:sp>
      <p:sp>
        <p:nvSpPr>
          <p:cNvPr id="22" name="Slide Number Placeholder 21"/>
          <p:cNvSpPr>
            <a:spLocks noGrp="1"/>
          </p:cNvSpPr>
          <p:nvPr>
            <p:ph type="sldNum" sz="quarter" idx="15"/>
          </p:nvPr>
        </p:nvSpPr>
        <p:spPr/>
        <p:txBody>
          <a:bodyPr rtlCol="0"/>
          <a:lstStyle/>
          <a:p>
            <a:fld id="{E2B09803-9EF2-4BFA-A53F-9C917F26D930}" type="slidenum">
              <a:rPr lang="en-US" smtClean="0"/>
              <a:pPr/>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B55674C2-C4B3-4D0E-9BAA-6BE62482994F}" type="datetimeFigureOut">
              <a:rPr lang="en-US" smtClean="0"/>
              <a:pPr/>
              <a:t>3/23/2010</a:t>
            </a:fld>
            <a:endParaRPr lang="en-US"/>
          </a:p>
        </p:txBody>
      </p:sp>
      <p:sp>
        <p:nvSpPr>
          <p:cNvPr id="18" name="Slide Number Placeholder 17"/>
          <p:cNvSpPr>
            <a:spLocks noGrp="1"/>
          </p:cNvSpPr>
          <p:nvPr>
            <p:ph type="sldNum" sz="quarter" idx="11"/>
          </p:nvPr>
        </p:nvSpPr>
        <p:spPr/>
        <p:txBody>
          <a:bodyPr rtlCol="0"/>
          <a:lstStyle/>
          <a:p>
            <a:fld id="{E2B09803-9EF2-4BFA-A53F-9C917F26D930}" type="slidenum">
              <a:rPr lang="en-US" smtClean="0"/>
              <a:pPr/>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B55674C2-C4B3-4D0E-9BAA-6BE62482994F}" type="datetimeFigureOut">
              <a:rPr lang="en-US" smtClean="0"/>
              <a:pPr/>
              <a:t>3/23/2010</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E2B09803-9EF2-4BFA-A53F-9C917F26D93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images.google.com/imgres?imgurl=http://kelseys06.edublogs.org/files/2009/10/global_warming.jpg&amp;imgrefurl=http://kelseys06.edublogs.org/&amp;usg=__gJJSoZplbs7KIXxhm7_ioMTNBOw=&amp;h=316&amp;w=434&amp;sz=41&amp;hl=en&amp;start=138&amp;um=1&amp;itbs=1&amp;tbnid=UwBUvRGPi-Kc0M:&amp;tbnh=92&amp;tbnw=126&amp;prev=/images?q=global+warming&amp;start=126&amp;um=1&amp;hl=en&amp;sa=N&amp;ndsp=18&amp;tbs=isch:1"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286000" y="6324600"/>
            <a:ext cx="6172200" cy="533400"/>
          </a:xfrm>
        </p:spPr>
        <p:txBody>
          <a:bodyPr/>
          <a:lstStyle/>
          <a:p>
            <a:pPr algn="ctr"/>
            <a:r>
              <a:rPr lang="en-US" dirty="0" smtClean="0"/>
              <a:t>By : Brittany Figas</a:t>
            </a:r>
            <a:endParaRPr lang="en-US" dirty="0"/>
          </a:p>
        </p:txBody>
      </p:sp>
      <p:sp>
        <p:nvSpPr>
          <p:cNvPr id="4" name="Rectangle 3"/>
          <p:cNvSpPr/>
          <p:nvPr/>
        </p:nvSpPr>
        <p:spPr>
          <a:xfrm>
            <a:off x="0" y="152400"/>
            <a:ext cx="9144000" cy="1828800"/>
          </a:xfrm>
          <a:prstGeom prst="rect">
            <a:avLst/>
          </a:prstGeom>
          <a:noFill/>
        </p:spPr>
        <p:txBody>
          <a:bodyPr wrap="none" lIns="91440" tIns="45720" rIns="91440" bIns="45720">
            <a:prstTxWarp prst="textDeflate">
              <a:avLst/>
            </a:prstTxWarp>
            <a:spAutoFit/>
          </a:bodyPr>
          <a:lstStyle/>
          <a:p>
            <a:pPr algn="ctr"/>
            <a:r>
              <a:rPr lang="en-US" sz="54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CONSEQUENCES OF GLOBAL WARMING</a:t>
            </a:r>
            <a:endParaRPr lang="en-US"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pic>
        <p:nvPicPr>
          <p:cNvPr id="25602" name="Picture 2" descr="http://ecodot.com/shoppingcart/product_images/uploaded_images/news/global_warming_by_teabing.jpg"/>
          <p:cNvPicPr>
            <a:picLocks noChangeAspect="1" noChangeArrowheads="1"/>
          </p:cNvPicPr>
          <p:nvPr/>
        </p:nvPicPr>
        <p:blipFill>
          <a:blip r:embed="rId2" cstate="print"/>
          <a:srcRect/>
          <a:stretch>
            <a:fillRect/>
          </a:stretch>
        </p:blipFill>
        <p:spPr bwMode="auto">
          <a:xfrm>
            <a:off x="3429000" y="1828800"/>
            <a:ext cx="2857500" cy="3619500"/>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plus(in)">
                                      <p:cBhvr>
                                        <p:cTn id="7" dur="20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3" presetClass="entr" presetSubtype="16" fill="hold" nodeType="clickEffect">
                                  <p:stCondLst>
                                    <p:cond delay="0"/>
                                  </p:stCondLst>
                                  <p:childTnLst>
                                    <p:set>
                                      <p:cBhvr>
                                        <p:cTn id="11" dur="1" fill="hold">
                                          <p:stCondLst>
                                            <p:cond delay="0"/>
                                          </p:stCondLst>
                                        </p:cTn>
                                        <p:tgtEl>
                                          <p:spTgt spid="25602"/>
                                        </p:tgtEl>
                                        <p:attrNameLst>
                                          <p:attrName>style.visibility</p:attrName>
                                        </p:attrNameLst>
                                      </p:cBhvr>
                                      <p:to>
                                        <p:strVal val="visible"/>
                                      </p:to>
                                    </p:set>
                                    <p:animEffect transition="in" filter="plus(in)">
                                      <p:cBhvr>
                                        <p:cTn id="12" dur="2000"/>
                                        <p:tgtEl>
                                          <p:spTgt spid="25602"/>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mph" presetSubtype="0" fill="hold" grpId="0" nodeType="clickEffect">
                                  <p:stCondLst>
                                    <p:cond delay="0"/>
                                  </p:stCondLst>
                                  <p:childTnLst>
                                    <p:animRot by="21600000">
                                      <p:cBhvr>
                                        <p:cTn id="16" dur="2000" fill="hold"/>
                                        <p:tgtEl>
                                          <p:spTgt spid="3">
                                            <p:txEl>
                                              <p:pRg st="0" end="0"/>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2667000"/>
            <a:ext cx="7467600" cy="4873752"/>
          </a:xfrm>
        </p:spPr>
        <p:txBody>
          <a:bodyPr>
            <a:normAutofit fontScale="40000" lnSpcReduction="20000"/>
          </a:bodyPr>
          <a:lstStyle/>
          <a:p>
            <a:pPr algn="ctr"/>
            <a:r>
              <a:rPr lang="en-US" sz="4000" dirty="0" smtClean="0">
                <a:solidFill>
                  <a:schemeClr val="accent1">
                    <a:lumMod val="50000"/>
                  </a:schemeClr>
                </a:solidFill>
                <a:latin typeface="Antique Olive" pitchFamily="34" charset="0"/>
              </a:rPr>
              <a:t>Global Warming is a global phenomenon with a number of effects on the global level. </a:t>
            </a:r>
          </a:p>
          <a:p>
            <a:pPr algn="ctr"/>
            <a:endParaRPr lang="en-US" sz="4000" dirty="0" smtClean="0">
              <a:solidFill>
                <a:schemeClr val="accent1">
                  <a:lumMod val="50000"/>
                </a:schemeClr>
              </a:solidFill>
              <a:latin typeface="Antique Olive" pitchFamily="34" charset="0"/>
            </a:endParaRPr>
          </a:p>
          <a:p>
            <a:pPr algn="ctr"/>
            <a:endParaRPr lang="en-US" sz="4000" dirty="0" smtClean="0">
              <a:solidFill>
                <a:schemeClr val="accent1">
                  <a:lumMod val="50000"/>
                </a:schemeClr>
              </a:solidFill>
              <a:latin typeface="Antique Olive" pitchFamily="34" charset="0"/>
            </a:endParaRPr>
          </a:p>
          <a:p>
            <a:pPr algn="ctr"/>
            <a:r>
              <a:rPr lang="en-US" sz="4000" dirty="0" smtClean="0">
                <a:solidFill>
                  <a:schemeClr val="accent1">
                    <a:lumMod val="50000"/>
                  </a:schemeClr>
                </a:solidFill>
                <a:latin typeface="Antique Olive" pitchFamily="34" charset="0"/>
              </a:rPr>
              <a:t>Global warming has various effects, ranging from the effects to the atmosphere to the economical, environmental, as well as the health life of human beings. There are also a number of effects to the nature and atmosphere.</a:t>
            </a:r>
          </a:p>
          <a:p>
            <a:pPr algn="ctr"/>
            <a:endParaRPr lang="en-US" sz="4000" dirty="0" smtClean="0">
              <a:solidFill>
                <a:schemeClr val="accent1">
                  <a:lumMod val="50000"/>
                </a:schemeClr>
              </a:solidFill>
              <a:latin typeface="Antique Olive" pitchFamily="34" charset="0"/>
            </a:endParaRPr>
          </a:p>
          <a:p>
            <a:pPr algn="ctr"/>
            <a:endParaRPr lang="en-US" sz="4000" dirty="0" smtClean="0">
              <a:solidFill>
                <a:schemeClr val="accent1">
                  <a:lumMod val="50000"/>
                </a:schemeClr>
              </a:solidFill>
              <a:latin typeface="Antique Olive" pitchFamily="34" charset="0"/>
            </a:endParaRPr>
          </a:p>
          <a:p>
            <a:pPr algn="ctr"/>
            <a:endParaRPr lang="en-US" sz="4000" dirty="0" smtClean="0">
              <a:solidFill>
                <a:schemeClr val="accent1">
                  <a:lumMod val="50000"/>
                </a:schemeClr>
              </a:solidFill>
              <a:latin typeface="Antique Olive" pitchFamily="34" charset="0"/>
            </a:endParaRPr>
          </a:p>
          <a:p>
            <a:pPr algn="ctr"/>
            <a:r>
              <a:rPr lang="en-US" sz="4000" dirty="0" smtClean="0">
                <a:solidFill>
                  <a:schemeClr val="accent1">
                    <a:lumMod val="50000"/>
                  </a:schemeClr>
                </a:solidFill>
                <a:latin typeface="Antique Olive" pitchFamily="34" charset="0"/>
              </a:rPr>
              <a:t>One of the most serious effects of Global Warming that humans have to think about are the effects on the health of individuals. The rise in temperature due to Global Warming is known to be supportive to various viral diseases, like the west </a:t>
            </a:r>
            <a:r>
              <a:rPr lang="en-US" sz="4000" dirty="0" err="1" smtClean="0">
                <a:solidFill>
                  <a:schemeClr val="accent1">
                    <a:lumMod val="50000"/>
                  </a:schemeClr>
                </a:solidFill>
                <a:latin typeface="Antique Olive" pitchFamily="34" charset="0"/>
              </a:rPr>
              <a:t>nile</a:t>
            </a:r>
            <a:r>
              <a:rPr lang="en-US" sz="4000" dirty="0" smtClean="0">
                <a:solidFill>
                  <a:schemeClr val="accent1">
                    <a:lumMod val="50000"/>
                  </a:schemeClr>
                </a:solidFill>
                <a:latin typeface="Antique Olive" pitchFamily="34" charset="0"/>
              </a:rPr>
              <a:t> virus and malaria.</a:t>
            </a:r>
          </a:p>
          <a:p>
            <a:pPr algn="ctr">
              <a:buNone/>
            </a:pPr>
            <a:r>
              <a:rPr lang="en-US" dirty="0" smtClean="0"/>
              <a:t/>
            </a:r>
            <a:br>
              <a:rPr lang="en-US" dirty="0" smtClean="0"/>
            </a:br>
            <a:r>
              <a:rPr lang="en-US" dirty="0" smtClean="0"/>
              <a:t> </a:t>
            </a:r>
            <a:r>
              <a:rPr lang="en-US" dirty="0" smtClean="0">
                <a:solidFill>
                  <a:schemeClr val="accent1">
                    <a:lumMod val="50000"/>
                  </a:schemeClr>
                </a:solidFill>
                <a:latin typeface="Birch Std" pitchFamily="50" charset="0"/>
              </a:rPr>
              <a:t/>
            </a:r>
            <a:br>
              <a:rPr lang="en-US" dirty="0" smtClean="0">
                <a:solidFill>
                  <a:schemeClr val="accent1">
                    <a:lumMod val="50000"/>
                  </a:schemeClr>
                </a:solidFill>
                <a:latin typeface="Birch Std" pitchFamily="50" charset="0"/>
              </a:rPr>
            </a:br>
            <a:r>
              <a:rPr lang="en-US" dirty="0" smtClean="0">
                <a:solidFill>
                  <a:schemeClr val="accent1">
                    <a:lumMod val="50000"/>
                  </a:schemeClr>
                </a:solidFill>
                <a:latin typeface="Birch Std" pitchFamily="50" charset="0"/>
              </a:rPr>
              <a:t/>
            </a:r>
            <a:br>
              <a:rPr lang="en-US" dirty="0" smtClean="0">
                <a:solidFill>
                  <a:schemeClr val="accent1">
                    <a:lumMod val="50000"/>
                  </a:schemeClr>
                </a:solidFill>
                <a:latin typeface="Birch Std" pitchFamily="50" charset="0"/>
              </a:rPr>
            </a:br>
            <a:endParaRPr lang="en-US" dirty="0">
              <a:solidFill>
                <a:schemeClr val="accent1">
                  <a:lumMod val="50000"/>
                </a:schemeClr>
              </a:solidFill>
              <a:latin typeface="Birch Std" pitchFamily="50" charset="0"/>
            </a:endParaRPr>
          </a:p>
        </p:txBody>
      </p:sp>
      <p:sp>
        <p:nvSpPr>
          <p:cNvPr id="5" name="TextBox 4"/>
          <p:cNvSpPr txBox="1"/>
          <p:nvPr/>
        </p:nvSpPr>
        <p:spPr>
          <a:xfrm>
            <a:off x="0" y="0"/>
            <a:ext cx="9144000" cy="1446550"/>
          </a:xfrm>
          <a:prstGeom prst="rect">
            <a:avLst/>
          </a:prstGeom>
          <a:noFill/>
        </p:spPr>
        <p:txBody>
          <a:bodyPr wrap="square" rtlCol="0">
            <a:spAutoFit/>
          </a:bodyPr>
          <a:lstStyle/>
          <a:p>
            <a:pPr algn="ctr"/>
            <a:r>
              <a:rPr lang="en-US" sz="8800" dirty="0" smtClean="0">
                <a:solidFill>
                  <a:schemeClr val="accent5">
                    <a:lumMod val="50000"/>
                  </a:schemeClr>
                </a:solidFill>
                <a:latin typeface="AbcPhonicsOne" pitchFamily="2" charset="0"/>
              </a:rPr>
              <a:t>FACTS</a:t>
            </a:r>
            <a:r>
              <a:rPr lang="en-US" dirty="0" smtClean="0">
                <a:latin typeface="AbcPhonicsOne" pitchFamily="2" charset="0"/>
              </a:rPr>
              <a:t> :</a:t>
            </a:r>
            <a:endParaRPr lang="en-US" dirty="0">
              <a:latin typeface="AbcPhonicsOne" pitchFamily="2" charset="0"/>
            </a:endParaRPr>
          </a:p>
        </p:txBody>
      </p:sp>
      <p:sp>
        <p:nvSpPr>
          <p:cNvPr id="6" name="Down Arrow 5"/>
          <p:cNvSpPr/>
          <p:nvPr/>
        </p:nvSpPr>
        <p:spPr>
          <a:xfrm>
            <a:off x="4191000" y="1371600"/>
            <a:ext cx="685800" cy="6096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heckerboard(across)">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42" presetClass="path" presetSubtype="0" accel="50000" decel="50000" fill="hold" grpId="0" nodeType="clickEffect">
                                  <p:stCondLst>
                                    <p:cond delay="0"/>
                                  </p:stCondLst>
                                  <p:childTnLst>
                                    <p:animMotion origin="layout" path="M 0.00417 -0.21092 L -0.00416 0.09991 " pathEditMode="relative" rAng="0" ptsTypes="AA">
                                      <p:cBhvr>
                                        <p:cTn id="11" dur="2000" fill="hold"/>
                                        <p:tgtEl>
                                          <p:spTgt spid="6"/>
                                        </p:tgtEl>
                                        <p:attrNameLst>
                                          <p:attrName>ppt_x</p:attrName>
                                          <p:attrName>ppt_y</p:attrName>
                                        </p:attrNameLst>
                                      </p:cBhvr>
                                      <p:rCtr x="-4" y="155"/>
                                    </p:animMotion>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grpId="0" nodeType="click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 calcmode="lin" valueType="num">
                                      <p:cBhvr additive="base">
                                        <p:cTn id="16"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 calcmode="lin" valueType="num">
                                      <p:cBhvr additive="base">
                                        <p:cTn id="22"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grpId="0" nodeType="clickEffect">
                                  <p:stCondLst>
                                    <p:cond delay="0"/>
                                  </p:stCondLst>
                                  <p:childTnLst>
                                    <p:set>
                                      <p:cBhvr>
                                        <p:cTn id="27" dur="1" fill="hold">
                                          <p:stCondLst>
                                            <p:cond delay="0"/>
                                          </p:stCondLst>
                                        </p:cTn>
                                        <p:tgtEl>
                                          <p:spTgt spid="3">
                                            <p:txEl>
                                              <p:pRg st="7" end="7"/>
                                            </p:txEl>
                                          </p:spTgt>
                                        </p:tgtEl>
                                        <p:attrNameLst>
                                          <p:attrName>style.visibility</p:attrName>
                                        </p:attrNameLst>
                                      </p:cBhvr>
                                      <p:to>
                                        <p:strVal val="visible"/>
                                      </p:to>
                                    </p:set>
                                    <p:anim calcmode="lin" valueType="num">
                                      <p:cBhvr additive="base">
                                        <p:cTn id="28"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grpId="0" nodeType="clickEffect">
                                  <p:stCondLst>
                                    <p:cond delay="0"/>
                                  </p:stCondLst>
                                  <p:childTnLst>
                                    <p:set>
                                      <p:cBhvr>
                                        <p:cTn id="33" dur="1" fill="hold">
                                          <p:stCondLst>
                                            <p:cond delay="0"/>
                                          </p:stCondLst>
                                        </p:cTn>
                                        <p:tgtEl>
                                          <p:spTgt spid="3">
                                            <p:txEl>
                                              <p:pRg st="8" end="8"/>
                                            </p:txEl>
                                          </p:spTgt>
                                        </p:tgtEl>
                                        <p:attrNameLst>
                                          <p:attrName>style.visibility</p:attrName>
                                        </p:attrNameLst>
                                      </p:cBhvr>
                                      <p:to>
                                        <p:strVal val="visible"/>
                                      </p:to>
                                    </p:set>
                                    <p:anim calcmode="lin" valueType="num">
                                      <p:cBhvr additive="base">
                                        <p:cTn id="34"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P spid="6"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0"/>
            <a:ext cx="7467600" cy="5029200"/>
          </a:xfrm>
        </p:spPr>
        <p:txBody>
          <a:bodyPr>
            <a:normAutofit lnSpcReduction="10000"/>
          </a:bodyPr>
          <a:lstStyle/>
          <a:p>
            <a:pPr algn="ctr"/>
            <a:r>
              <a:rPr lang="en-US" sz="1800" dirty="0" smtClean="0">
                <a:solidFill>
                  <a:schemeClr val="accent2">
                    <a:lumMod val="75000"/>
                  </a:schemeClr>
                </a:solidFill>
                <a:latin typeface="Antique Olive" pitchFamily="34" charset="0"/>
              </a:rPr>
              <a:t>Global Warming has other effects on the health of human beings. Global Warming results in a drastic rise in temperature. </a:t>
            </a:r>
          </a:p>
          <a:p>
            <a:pPr algn="ctr"/>
            <a:r>
              <a:rPr lang="en-US" sz="1800" dirty="0" smtClean="0">
                <a:solidFill>
                  <a:schemeClr val="accent2">
                    <a:lumMod val="75000"/>
                  </a:schemeClr>
                </a:solidFill>
                <a:latin typeface="Antique Olive" pitchFamily="34" charset="0"/>
              </a:rPr>
              <a:t>This rise in temperature will finally result in an increase in the mortality rate of people. </a:t>
            </a:r>
          </a:p>
          <a:p>
            <a:pPr algn="ctr"/>
            <a:r>
              <a:rPr lang="en-US" sz="1800" dirty="0" smtClean="0">
                <a:solidFill>
                  <a:schemeClr val="accent2">
                    <a:lumMod val="75000"/>
                  </a:schemeClr>
                </a:solidFill>
                <a:latin typeface="Antique Olive" pitchFamily="34" charset="0"/>
              </a:rPr>
              <a:t>A higher temperature causes problems to people with cardiovascular problems. In extreme cases, people are known to have died of heatstroke. </a:t>
            </a:r>
          </a:p>
          <a:p>
            <a:pPr algn="ctr"/>
            <a:r>
              <a:rPr lang="en-US" sz="1800" dirty="0" smtClean="0">
                <a:solidFill>
                  <a:schemeClr val="accent2">
                    <a:lumMod val="75000"/>
                  </a:schemeClr>
                </a:solidFill>
                <a:latin typeface="Antique Olive" pitchFamily="34" charset="0"/>
              </a:rPr>
              <a:t>People may also have heat exhaustion problems. Respiratory problems are also known to arise out of a high temperature.</a:t>
            </a:r>
          </a:p>
          <a:p>
            <a:pPr algn="ctr"/>
            <a:r>
              <a:rPr lang="en-US" sz="1800" dirty="0" smtClean="0">
                <a:solidFill>
                  <a:schemeClr val="accent2">
                    <a:lumMod val="75000"/>
                  </a:schemeClr>
                </a:solidFill>
                <a:latin typeface="Antique Olive" pitchFamily="34" charset="0"/>
              </a:rPr>
              <a:t>High temperature also causes the concentration of ozone in the lower atmosphere. Ozone is a harmful pollutant and causes respiratory problems. Ozone is also known to damage lung tissues and therefore cause more complications for people with asthma.</a:t>
            </a:r>
          </a:p>
          <a:p>
            <a:pPr algn="ctr">
              <a:buNone/>
            </a:pPr>
            <a:r>
              <a:rPr lang="en-US" sz="1800" dirty="0" smtClean="0">
                <a:solidFill>
                  <a:schemeClr val="accent2">
                    <a:lumMod val="75000"/>
                  </a:schemeClr>
                </a:solidFill>
                <a:latin typeface="Antique Olive" pitchFamily="34" charset="0"/>
              </a:rPr>
              <a:t/>
            </a:r>
            <a:br>
              <a:rPr lang="en-US" sz="1800" dirty="0" smtClean="0">
                <a:solidFill>
                  <a:schemeClr val="accent2">
                    <a:lumMod val="75000"/>
                  </a:schemeClr>
                </a:solidFill>
                <a:latin typeface="Antique Olive" pitchFamily="34" charset="0"/>
              </a:rPr>
            </a:br>
            <a:endParaRPr lang="en-US" sz="1800" dirty="0">
              <a:solidFill>
                <a:schemeClr val="accent2">
                  <a:lumMod val="75000"/>
                </a:schemeClr>
              </a:solidFill>
              <a:latin typeface="Antique Olive" pitchFamily="34" charset="0"/>
            </a:endParaRPr>
          </a:p>
        </p:txBody>
      </p:sp>
      <p:sp>
        <p:nvSpPr>
          <p:cNvPr id="4" name="Sun 3"/>
          <p:cNvSpPr/>
          <p:nvPr/>
        </p:nvSpPr>
        <p:spPr>
          <a:xfrm>
            <a:off x="533400" y="4724400"/>
            <a:ext cx="1066800" cy="1066800"/>
          </a:xfrm>
          <a:prstGeom prst="sun">
            <a:avLst/>
          </a:prstGeom>
          <a:solidFill>
            <a:srgbClr val="F64C08"/>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00"/>
              </a:solidFill>
            </a:endParaRPr>
          </a:p>
        </p:txBody>
      </p:sp>
      <p:sp>
        <p:nvSpPr>
          <p:cNvPr id="5" name="Cloud 4"/>
          <p:cNvSpPr/>
          <p:nvPr/>
        </p:nvSpPr>
        <p:spPr>
          <a:xfrm>
            <a:off x="2286000" y="5029200"/>
            <a:ext cx="4038600" cy="1219200"/>
          </a:xfrm>
          <a:prstGeom prst="cloud">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heel(4)">
                                      <p:cBhvr>
                                        <p:cTn id="7" dur="2000"/>
                                        <p:tgtEl>
                                          <p:spTgt spid="3">
                                            <p:txEl>
                                              <p:pRg st="0" end="0"/>
                                            </p:txEl>
                                          </p:spTgt>
                                        </p:tgtEl>
                                      </p:cBhvr>
                                    </p:animEffect>
                                  </p:childTnLst>
                                </p:cTn>
                              </p:par>
                              <p:par>
                                <p:cTn id="8" presetID="21" presetClass="entr" presetSubtype="4"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heel(4)">
                                      <p:cBhvr>
                                        <p:cTn id="10" dur="2000"/>
                                        <p:tgtEl>
                                          <p:spTgt spid="3">
                                            <p:txEl>
                                              <p:pRg st="1" end="1"/>
                                            </p:txEl>
                                          </p:spTgt>
                                        </p:tgtEl>
                                      </p:cBhvr>
                                    </p:animEffect>
                                  </p:childTnLst>
                                </p:cTn>
                              </p:par>
                              <p:par>
                                <p:cTn id="11" presetID="21" presetClass="entr" presetSubtype="4"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wheel(4)">
                                      <p:cBhvr>
                                        <p:cTn id="13" dur="2000"/>
                                        <p:tgtEl>
                                          <p:spTgt spid="3">
                                            <p:txEl>
                                              <p:pRg st="2" end="2"/>
                                            </p:txEl>
                                          </p:spTgt>
                                        </p:tgtEl>
                                      </p:cBhvr>
                                    </p:animEffect>
                                  </p:childTnLst>
                                </p:cTn>
                              </p:par>
                              <p:par>
                                <p:cTn id="14" presetID="21" presetClass="entr" presetSubtype="4"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wheel(4)">
                                      <p:cBhvr>
                                        <p:cTn id="16" dur="2000"/>
                                        <p:tgtEl>
                                          <p:spTgt spid="3">
                                            <p:txEl>
                                              <p:pRg st="3" end="3"/>
                                            </p:txEl>
                                          </p:spTgt>
                                        </p:tgtEl>
                                      </p:cBhvr>
                                    </p:animEffect>
                                  </p:childTnLst>
                                </p:cTn>
                              </p:par>
                              <p:par>
                                <p:cTn id="17" presetID="21" presetClass="entr" presetSubtype="4"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wheel(4)">
                                      <p:cBhvr>
                                        <p:cTn id="19"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8600"/>
            <a:ext cx="7467600" cy="731838"/>
          </a:xfrm>
        </p:spPr>
        <p:txBody>
          <a:bodyPr>
            <a:normAutofit/>
          </a:bodyPr>
          <a:lstStyle/>
          <a:p>
            <a:pPr algn="ctr"/>
            <a:r>
              <a:rPr lang="en-US" dirty="0" smtClean="0"/>
              <a:t>Effects other than Health</a:t>
            </a:r>
            <a:endParaRPr lang="en-US" dirty="0"/>
          </a:p>
        </p:txBody>
      </p:sp>
      <p:sp>
        <p:nvSpPr>
          <p:cNvPr id="3" name="Content Placeholder 2"/>
          <p:cNvSpPr>
            <a:spLocks noGrp="1"/>
          </p:cNvSpPr>
          <p:nvPr>
            <p:ph sz="quarter" idx="1"/>
          </p:nvPr>
        </p:nvSpPr>
        <p:spPr>
          <a:xfrm>
            <a:off x="0" y="1752600"/>
            <a:ext cx="4343400" cy="5105400"/>
          </a:xfrm>
        </p:spPr>
        <p:txBody>
          <a:bodyPr>
            <a:normAutofit fontScale="55000" lnSpcReduction="20000"/>
          </a:bodyPr>
          <a:lstStyle/>
          <a:p>
            <a:pPr algn="ctr"/>
            <a:r>
              <a:rPr lang="en-US" sz="2600" dirty="0" smtClean="0">
                <a:solidFill>
                  <a:srgbClr val="00B050"/>
                </a:solidFill>
                <a:latin typeface="Antique Olive" pitchFamily="34" charset="0"/>
              </a:rPr>
              <a:t>Global Warming has many other effects other than the health of individuals. Global Warming may also cause a decline in agriculture due to the rise in temperature. </a:t>
            </a:r>
          </a:p>
          <a:p>
            <a:pPr algn="ctr"/>
            <a:r>
              <a:rPr lang="en-US" sz="2600" dirty="0" smtClean="0">
                <a:solidFill>
                  <a:srgbClr val="00B050"/>
                </a:solidFill>
                <a:latin typeface="Antique Olive" pitchFamily="34" charset="0"/>
              </a:rPr>
              <a:t>The agriculture will also decline due to the role of carbon dioxide in photosynthesis. Carbon Dioxide prevents photorespiration and therefore is the cause of the damage of many crops.</a:t>
            </a:r>
          </a:p>
          <a:p>
            <a:pPr algn="ctr"/>
            <a:r>
              <a:rPr lang="en-US" sz="2600" dirty="0" smtClean="0">
                <a:solidFill>
                  <a:srgbClr val="00B050"/>
                </a:solidFill>
                <a:latin typeface="Antique Olive" pitchFamily="34" charset="0"/>
              </a:rPr>
              <a:t>Global Warming also results in increased number and longer droughts. This will result in a increase in the ozone gas at the ground level. The increase of the ozone at the ground level will result in a substantial depletion of crops. </a:t>
            </a:r>
          </a:p>
          <a:p>
            <a:pPr algn="ctr"/>
            <a:r>
              <a:rPr lang="en-US" sz="2600" dirty="0" smtClean="0">
                <a:solidFill>
                  <a:srgbClr val="00B050"/>
                </a:solidFill>
                <a:latin typeface="Antique Olive" pitchFamily="34" charset="0"/>
              </a:rPr>
              <a:t>The increase in temperature will also cause various transport infrastructure like roads, bridges, and ships to face greater temperature changes. Due to this, the maintainable costs of the transport infrastructure will increase. This may cause broken runways, malformed roads and sunken foundations. </a:t>
            </a:r>
            <a:r>
              <a:rPr lang="en-US" sz="2200" dirty="0" smtClean="0"/>
              <a:t/>
            </a:r>
            <a:br>
              <a:rPr lang="en-US" sz="2200" dirty="0" smtClean="0"/>
            </a:br>
            <a:r>
              <a:rPr lang="en-US" sz="1600" dirty="0" smtClean="0"/>
              <a:t/>
            </a:r>
            <a:br>
              <a:rPr lang="en-US" sz="1600" dirty="0" smtClean="0"/>
            </a:br>
            <a:r>
              <a:rPr lang="en-US" sz="1600" dirty="0" smtClean="0">
                <a:latin typeface="Antique Olive" pitchFamily="34" charset="0"/>
              </a:rPr>
              <a:t/>
            </a:r>
            <a:br>
              <a:rPr lang="en-US" sz="1600" dirty="0" smtClean="0">
                <a:latin typeface="Antique Olive" pitchFamily="34" charset="0"/>
              </a:rPr>
            </a:br>
            <a:r>
              <a:rPr lang="en-US" dirty="0" smtClean="0"/>
              <a:t/>
            </a:r>
            <a:br>
              <a:rPr lang="en-US" dirty="0" smtClean="0"/>
            </a:br>
            <a:endParaRPr lang="en-US" dirty="0"/>
          </a:p>
        </p:txBody>
      </p:sp>
      <p:pic>
        <p:nvPicPr>
          <p:cNvPr id="1028" name="Picture 4" descr="http://t0.gstatic.com/images?q=tbn:UwBUvRGPi-Kc0M:http://kelseys06.edublogs.org/files/2009/10/global_warming.jpg">
            <a:hlinkClick r:id="rId2"/>
          </p:cNvPr>
          <p:cNvPicPr>
            <a:picLocks noChangeAspect="1" noChangeArrowheads="1"/>
          </p:cNvPicPr>
          <p:nvPr/>
        </p:nvPicPr>
        <p:blipFill>
          <a:blip r:embed="rId3" cstate="print"/>
          <a:srcRect/>
          <a:stretch>
            <a:fillRect/>
          </a:stretch>
        </p:blipFill>
        <p:spPr bwMode="auto">
          <a:xfrm>
            <a:off x="5334000" y="2590800"/>
            <a:ext cx="2880359" cy="210312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grpId="0" nodeType="clickEffect">
                                  <p:stCondLst>
                                    <p:cond delay="0"/>
                                  </p:stCondLst>
                                  <p:childTnLst>
                                    <p:animScale>
                                      <p:cBhvr>
                                        <p:cTn id="6" dur="2000" fill="hold"/>
                                        <p:tgtEl>
                                          <p:spTgt spid="2"/>
                                        </p:tgtEl>
                                      </p:cBhvr>
                                      <p:by x="150000" y="150000"/>
                                    </p:animScale>
                                  </p:childTnLst>
                                </p:cTn>
                              </p:par>
                            </p:childTnLst>
                          </p:cTn>
                        </p:par>
                      </p:childTnLst>
                    </p:cTn>
                  </p:par>
                  <p:par>
                    <p:cTn id="7" fill="hold">
                      <p:stCondLst>
                        <p:cond delay="indefinite"/>
                      </p:stCondLst>
                      <p:childTnLst>
                        <p:par>
                          <p:cTn id="8" fill="hold">
                            <p:stCondLst>
                              <p:cond delay="0"/>
                            </p:stCondLst>
                            <p:childTnLst>
                              <p:par>
                                <p:cTn id="9" presetID="53"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p:cTn id="11"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2"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13" dur="500"/>
                                        <p:tgtEl>
                                          <p:spTgt spid="3">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53" presetClass="entr" presetSubtype="0" fill="hold" grpId="0"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p:cTn id="18"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9"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20" dur="500"/>
                                        <p:tgtEl>
                                          <p:spTgt spid="3">
                                            <p:txEl>
                                              <p:pRg st="1" end="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53" presetClass="entr" presetSubtype="0"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p:cTn id="25"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6"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27" dur="500"/>
                                        <p:tgtEl>
                                          <p:spTgt spid="3">
                                            <p:txEl>
                                              <p:pRg st="2" end="2"/>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53" presetClass="entr" presetSubtype="0" fill="hold" grpId="0"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 calcmode="lin" valueType="num">
                                      <p:cBhvr>
                                        <p:cTn id="32"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33"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34" dur="500"/>
                                        <p:tgtEl>
                                          <p:spTgt spid="3">
                                            <p:txEl>
                                              <p:pRg st="3" end="3"/>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1028"/>
                                        </p:tgtEl>
                                        <p:attrNameLst>
                                          <p:attrName>style.visibility</p:attrName>
                                        </p:attrNameLst>
                                      </p:cBhvr>
                                      <p:to>
                                        <p:strVal val="visible"/>
                                      </p:to>
                                    </p:set>
                                    <p:animEffect transition="in" filter="fade">
                                      <p:cBhvr>
                                        <p:cTn id="39" dur="2000"/>
                                        <p:tgtEl>
                                          <p:spTgt spid="10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343400" y="0"/>
            <a:ext cx="4343400" cy="6858000"/>
          </a:xfrm>
        </p:spPr>
        <p:txBody>
          <a:bodyPr>
            <a:noAutofit/>
          </a:bodyPr>
          <a:lstStyle/>
          <a:p>
            <a:pPr algn="ctr">
              <a:buNone/>
            </a:pPr>
            <a:r>
              <a:rPr lang="en-US" sz="1200" dirty="0" smtClean="0">
                <a:latin typeface="Antique Olive" pitchFamily="34" charset="0"/>
              </a:rPr>
              <a:t/>
            </a:r>
            <a:br>
              <a:rPr lang="en-US" sz="1200" dirty="0" smtClean="0">
                <a:latin typeface="Antique Olive" pitchFamily="34" charset="0"/>
              </a:rPr>
            </a:br>
            <a:r>
              <a:rPr lang="en-US" sz="1200" dirty="0" smtClean="0">
                <a:latin typeface="Antique Olive" pitchFamily="34" charset="0"/>
              </a:rPr>
              <a:t>* </a:t>
            </a:r>
            <a:r>
              <a:rPr lang="en-US" sz="1200" dirty="0" smtClean="0">
                <a:solidFill>
                  <a:schemeClr val="accent5">
                    <a:lumMod val="50000"/>
                  </a:schemeClr>
                </a:solidFill>
                <a:latin typeface="Antique Olive" pitchFamily="34" charset="0"/>
              </a:rPr>
              <a:t>Global </a:t>
            </a:r>
            <a:r>
              <a:rPr lang="en-US" sz="1200" dirty="0" smtClean="0">
                <a:solidFill>
                  <a:schemeClr val="accent5">
                    <a:lumMod val="50000"/>
                  </a:schemeClr>
                </a:solidFill>
                <a:latin typeface="Antique Olive" pitchFamily="34" charset="0"/>
              </a:rPr>
              <a:t>Warming also results in a rise in the sea levels. Therefore, this will result in an increase of the costs of the coastal defense. This is also dangerous, because the most important trade ports are always at the coast of any area for trade reasons. </a:t>
            </a:r>
            <a:br>
              <a:rPr lang="en-US" sz="1200" dirty="0" smtClean="0">
                <a:solidFill>
                  <a:schemeClr val="accent5">
                    <a:lumMod val="50000"/>
                  </a:schemeClr>
                </a:solidFill>
                <a:latin typeface="Antique Olive" pitchFamily="34" charset="0"/>
              </a:rPr>
            </a:br>
            <a:r>
              <a:rPr lang="en-US" sz="1200" dirty="0" smtClean="0">
                <a:solidFill>
                  <a:schemeClr val="accent5">
                    <a:lumMod val="50000"/>
                  </a:schemeClr>
                </a:solidFill>
                <a:latin typeface="Antique Olive" pitchFamily="34" charset="0"/>
              </a:rPr>
              <a:t/>
            </a:r>
            <a:br>
              <a:rPr lang="en-US" sz="1200" dirty="0" smtClean="0">
                <a:solidFill>
                  <a:schemeClr val="accent5">
                    <a:lumMod val="50000"/>
                  </a:schemeClr>
                </a:solidFill>
                <a:latin typeface="Antique Olive" pitchFamily="34" charset="0"/>
              </a:rPr>
            </a:br>
            <a:r>
              <a:rPr lang="en-US" sz="1200" dirty="0" smtClean="0">
                <a:solidFill>
                  <a:schemeClr val="accent5">
                    <a:lumMod val="50000"/>
                  </a:schemeClr>
                </a:solidFill>
                <a:latin typeface="Antique Olive" pitchFamily="34" charset="0"/>
              </a:rPr>
              <a:t>* Global </a:t>
            </a:r>
            <a:r>
              <a:rPr lang="en-US" sz="1200" dirty="0" smtClean="0">
                <a:solidFill>
                  <a:schemeClr val="accent5">
                    <a:lumMod val="50000"/>
                  </a:schemeClr>
                </a:solidFill>
                <a:latin typeface="Antique Olive" pitchFamily="34" charset="0"/>
              </a:rPr>
              <a:t>Warming will also have </a:t>
            </a:r>
            <a:r>
              <a:rPr lang="en-US" sz="1200" dirty="0" smtClean="0">
                <a:solidFill>
                  <a:schemeClr val="accent5">
                    <a:lumMod val="50000"/>
                  </a:schemeClr>
                </a:solidFill>
                <a:latin typeface="Antique Olive" pitchFamily="34" charset="0"/>
              </a:rPr>
              <a:t>an </a:t>
            </a:r>
            <a:r>
              <a:rPr lang="en-US" sz="1200" dirty="0" smtClean="0">
                <a:solidFill>
                  <a:schemeClr val="accent5">
                    <a:lumMod val="50000"/>
                  </a:schemeClr>
                </a:solidFill>
                <a:latin typeface="Antique Olive" pitchFamily="34" charset="0"/>
              </a:rPr>
              <a:t>effect on the daily weather. One of the most important effects is the increase in extreme temperatures. The levels of evaporation will also increase due to Global Warming. </a:t>
            </a:r>
            <a:br>
              <a:rPr lang="en-US" sz="1200" dirty="0" smtClean="0">
                <a:solidFill>
                  <a:schemeClr val="accent5">
                    <a:lumMod val="50000"/>
                  </a:schemeClr>
                </a:solidFill>
                <a:latin typeface="Antique Olive" pitchFamily="34" charset="0"/>
              </a:rPr>
            </a:br>
            <a:r>
              <a:rPr lang="en-US" sz="1200" dirty="0" smtClean="0">
                <a:solidFill>
                  <a:schemeClr val="accent5">
                    <a:lumMod val="50000"/>
                  </a:schemeClr>
                </a:solidFill>
                <a:latin typeface="Antique Olive" pitchFamily="34" charset="0"/>
              </a:rPr>
              <a:t/>
            </a:r>
            <a:br>
              <a:rPr lang="en-US" sz="1200" dirty="0" smtClean="0">
                <a:solidFill>
                  <a:schemeClr val="accent5">
                    <a:lumMod val="50000"/>
                  </a:schemeClr>
                </a:solidFill>
                <a:latin typeface="Antique Olive" pitchFamily="34" charset="0"/>
              </a:rPr>
            </a:br>
            <a:r>
              <a:rPr lang="en-US" sz="1200" dirty="0" smtClean="0">
                <a:solidFill>
                  <a:schemeClr val="accent5">
                    <a:lumMod val="50000"/>
                  </a:schemeClr>
                </a:solidFill>
                <a:latin typeface="Antique Olive" pitchFamily="34" charset="0"/>
              </a:rPr>
              <a:t>* Global </a:t>
            </a:r>
            <a:r>
              <a:rPr lang="en-US" sz="1200" dirty="0" smtClean="0">
                <a:solidFill>
                  <a:schemeClr val="accent5">
                    <a:lumMod val="50000"/>
                  </a:schemeClr>
                </a:solidFill>
                <a:latin typeface="Antique Olive" pitchFamily="34" charset="0"/>
              </a:rPr>
              <a:t>Warming also effects the ecosystems. The effects of Global Warming have already been seen in birds. Other effects of global warming, like a decreased snow level, increased temperature and other weather </a:t>
            </a:r>
            <a:r>
              <a:rPr lang="en-US" sz="1200" dirty="0" smtClean="0">
                <a:solidFill>
                  <a:schemeClr val="accent5">
                    <a:lumMod val="50000"/>
                  </a:schemeClr>
                </a:solidFill>
                <a:latin typeface="Antique Olive" pitchFamily="34" charset="0"/>
              </a:rPr>
              <a:t>changes </a:t>
            </a:r>
            <a:r>
              <a:rPr lang="en-US" sz="1200" dirty="0" smtClean="0">
                <a:solidFill>
                  <a:schemeClr val="accent5">
                    <a:lumMod val="50000"/>
                  </a:schemeClr>
                </a:solidFill>
                <a:latin typeface="Antique Olive" pitchFamily="34" charset="0"/>
              </a:rPr>
              <a:t>will have </a:t>
            </a:r>
            <a:r>
              <a:rPr lang="en-US" sz="1200" dirty="0" smtClean="0">
                <a:solidFill>
                  <a:schemeClr val="accent5">
                    <a:lumMod val="50000"/>
                  </a:schemeClr>
                </a:solidFill>
                <a:latin typeface="Antique Olive" pitchFamily="34" charset="0"/>
              </a:rPr>
              <a:t>an </a:t>
            </a:r>
            <a:r>
              <a:rPr lang="en-US" sz="1200" dirty="0" smtClean="0">
                <a:solidFill>
                  <a:schemeClr val="accent5">
                    <a:lumMod val="50000"/>
                  </a:schemeClr>
                </a:solidFill>
                <a:latin typeface="Antique Olive" pitchFamily="34" charset="0"/>
              </a:rPr>
              <a:t>effect not only on </a:t>
            </a:r>
            <a:r>
              <a:rPr lang="en-US" sz="1200" dirty="0" smtClean="0">
                <a:solidFill>
                  <a:schemeClr val="accent5">
                    <a:lumMod val="50000"/>
                  </a:schemeClr>
                </a:solidFill>
                <a:latin typeface="Antique Olive" pitchFamily="34" charset="0"/>
              </a:rPr>
              <a:t>humans, </a:t>
            </a:r>
            <a:r>
              <a:rPr lang="en-US" sz="1200" dirty="0" smtClean="0">
                <a:solidFill>
                  <a:schemeClr val="accent5">
                    <a:lumMod val="50000"/>
                  </a:schemeClr>
                </a:solidFill>
                <a:latin typeface="Antique Olive" pitchFamily="34" charset="0"/>
              </a:rPr>
              <a:t>but also entire </a:t>
            </a:r>
            <a:r>
              <a:rPr lang="en-US" sz="1200" dirty="0" smtClean="0">
                <a:solidFill>
                  <a:schemeClr val="accent5">
                    <a:lumMod val="50000"/>
                  </a:schemeClr>
                </a:solidFill>
                <a:latin typeface="Antique Olive" pitchFamily="34" charset="0"/>
              </a:rPr>
              <a:t>ecosystems.</a:t>
            </a:r>
          </a:p>
          <a:p>
            <a:pPr algn="ctr">
              <a:buNone/>
            </a:pPr>
            <a:r>
              <a:rPr lang="en-US" sz="1200" dirty="0" smtClean="0">
                <a:solidFill>
                  <a:schemeClr val="accent5">
                    <a:lumMod val="50000"/>
                  </a:schemeClr>
                </a:solidFill>
                <a:latin typeface="Antique Olive" pitchFamily="34" charset="0"/>
              </a:rPr>
              <a:t> * These </a:t>
            </a:r>
            <a:r>
              <a:rPr lang="en-US" sz="1200" dirty="0" smtClean="0">
                <a:solidFill>
                  <a:schemeClr val="accent5">
                    <a:lumMod val="50000"/>
                  </a:schemeClr>
                </a:solidFill>
                <a:latin typeface="Antique Olive" pitchFamily="34" charset="0"/>
              </a:rPr>
              <a:t>ecosystems will change and cause many traditional inhabitants to leave their inhabitants. This may cause extinction of species. Another Global Warming consequence is the decline of the ecosystem's productivity. Decline of glaciers, known as glacier retreat is another Global Warming consequence. Decline of glaciers directly results in flash floods, landslides and glacial lake overflow. </a:t>
            </a:r>
            <a:endParaRPr lang="en-US" sz="1200" dirty="0">
              <a:solidFill>
                <a:schemeClr val="accent5">
                  <a:lumMod val="50000"/>
                </a:schemeClr>
              </a:solidFill>
              <a:latin typeface="Antique Olive" pitchFamily="34" charset="0"/>
            </a:endParaRPr>
          </a:p>
        </p:txBody>
      </p:sp>
      <p:pic>
        <p:nvPicPr>
          <p:cNvPr id="1026" name="Picture 2" descr="http://www.buzzle.com/img/articleImages/23816-0med.jpg"/>
          <p:cNvPicPr>
            <a:picLocks noChangeAspect="1" noChangeArrowheads="1"/>
          </p:cNvPicPr>
          <p:nvPr/>
        </p:nvPicPr>
        <p:blipFill>
          <a:blip r:embed="rId2" cstate="print"/>
          <a:srcRect/>
          <a:stretch>
            <a:fillRect/>
          </a:stretch>
        </p:blipFill>
        <p:spPr bwMode="auto">
          <a:xfrm>
            <a:off x="457200" y="1905000"/>
            <a:ext cx="3760237" cy="283464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diamond(in)">
                                      <p:cBhvr>
                                        <p:cTn id="7" dur="2000"/>
                                        <p:tgtEl>
                                          <p:spTgt spid="1026"/>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circle(in)">
                                      <p:cBhvr>
                                        <p:cTn id="12" dur="2000"/>
                                        <p:tgtEl>
                                          <p:spTgt spid="3">
                                            <p:txEl>
                                              <p:pRg st="0" end="0"/>
                                            </p:txEl>
                                          </p:spTgt>
                                        </p:tgtEl>
                                      </p:cBhvr>
                                    </p:animEffect>
                                  </p:childTnLst>
                                </p:cTn>
                              </p:par>
                              <p:par>
                                <p:cTn id="13" presetID="6" presetClass="entr" presetSubtype="16" fill="hold"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circle(in)">
                                      <p:cBhvr>
                                        <p:cTn id="15"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77</TotalTime>
  <Words>400</Words>
  <Application>Microsoft Office PowerPoint</Application>
  <PresentationFormat>On-screen Show (4:3)</PresentationFormat>
  <Paragraphs>25</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Oriel</vt:lpstr>
      <vt:lpstr>Slide 1</vt:lpstr>
      <vt:lpstr>Slide 2</vt:lpstr>
      <vt:lpstr>Slide 3</vt:lpstr>
      <vt:lpstr>Effects other than Health</vt:lpstr>
      <vt:lpstr>Slide 5</vt:lpstr>
    </vt:vector>
  </TitlesOfParts>
  <Company>Hazleton Area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Hazleton Area School District</dc:creator>
  <cp:lastModifiedBy>Hazleton Area School District</cp:lastModifiedBy>
  <cp:revision>9</cp:revision>
  <dcterms:created xsi:type="dcterms:W3CDTF">2010-03-22T15:51:48Z</dcterms:created>
  <dcterms:modified xsi:type="dcterms:W3CDTF">2010-03-23T18:36:16Z</dcterms:modified>
</cp:coreProperties>
</file>